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Prata" panose="020B0604020202020204" charset="0"/>
      <p:regular r:id="rId28"/>
    </p:embeddedFont>
    <p:embeddedFont>
      <p:font typeface="Raleway" pitchFamily="2" charset="0"/>
      <p:regular r:id="rId29"/>
    </p:embeddedFont>
    <p:embeddedFont>
      <p:font typeface="Raleway Bold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1" d="100"/>
          <a:sy n="51" d="100"/>
        </p:scale>
        <p:origin x="898" y="2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sp>
        <p:nvSpPr>
          <p:cNvPr id="7" name="TextBox 7"/>
          <p:cNvSpPr txBox="1"/>
          <p:nvPr/>
        </p:nvSpPr>
        <p:spPr>
          <a:xfrm>
            <a:off x="992238" y="897136"/>
            <a:ext cx="9445526" cy="3706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7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Parking Management 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4933504"/>
            <a:ext cx="9445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Project Title</a:t>
            </a: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: "Parking Management System"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486251"/>
            <a:ext cx="9445526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 dirty="0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Member Names</a:t>
            </a:r>
            <a:r>
              <a:rPr lang="en-US" sz="2187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: Naman Upadhyay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6038999"/>
            <a:ext cx="9445526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                              Akshat Upadhyay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6591746"/>
            <a:ext cx="9445526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                              Anjali Desai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7144494"/>
            <a:ext cx="9445526" cy="42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                              </a:t>
            </a:r>
            <a:r>
              <a:rPr lang="en-US" sz="2187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Ayush.K.Giri</a:t>
            </a:r>
            <a:endParaRPr lang="en-US" sz="2187" dirty="0">
              <a:solidFill>
                <a:srgbClr val="CFCBB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92238" y="7697241"/>
            <a:ext cx="9445526" cy="42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Course and Institution</a:t>
            </a: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:    OOPS WITH C++      SRM UNIVERSITY AP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2238" y="8249990"/>
            <a:ext cx="9445526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 dirty="0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Date of Presentation</a:t>
            </a:r>
            <a:r>
              <a:rPr lang="en-US" sz="2187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:   November 2024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2238" y="8802737"/>
            <a:ext cx="9445526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 dirty="0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Faculty Advisor:  Kavitha Rani </a:t>
            </a:r>
            <a:r>
              <a:rPr lang="en-US" sz="2187" b="1" dirty="0" err="1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Karnena</a:t>
            </a:r>
            <a:endParaRPr lang="en-US" sz="2187" b="1" dirty="0">
              <a:solidFill>
                <a:srgbClr val="CFCBB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992238" y="0"/>
            <a:ext cx="9303197" cy="10287000"/>
          </a:xfrm>
          <a:custGeom>
            <a:avLst/>
            <a:gdLst/>
            <a:ahLst/>
            <a:cxnLst/>
            <a:rect l="l" t="t" r="r" b="b"/>
            <a:pathLst>
              <a:path w="9303197" h="10287000">
                <a:moveTo>
                  <a:pt x="0" y="0"/>
                </a:moveTo>
                <a:lnTo>
                  <a:pt x="9303197" y="0"/>
                </a:lnTo>
                <a:lnTo>
                  <a:pt x="930319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079" b="-4079"/>
            </a:stretch>
          </a:blipFill>
        </p:spPr>
        <p:txBody>
          <a:bodyPr/>
          <a:lstStyle/>
          <a:p>
            <a:endParaRPr lang="en-AS"/>
          </a:p>
        </p:txBody>
      </p:sp>
      <p:sp>
        <p:nvSpPr>
          <p:cNvPr id="6" name="TextBox 6"/>
          <p:cNvSpPr txBox="1"/>
          <p:nvPr/>
        </p:nvSpPr>
        <p:spPr>
          <a:xfrm>
            <a:off x="10884333" y="4264819"/>
            <a:ext cx="6099453" cy="1738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Login System Flowchart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676275" y="0"/>
            <a:ext cx="2848450" cy="10287000"/>
          </a:xfrm>
          <a:custGeom>
            <a:avLst/>
            <a:gdLst/>
            <a:ahLst/>
            <a:cxnLst/>
            <a:rect l="l" t="t" r="r" b="b"/>
            <a:pathLst>
              <a:path w="2848450" h="10287000">
                <a:moveTo>
                  <a:pt x="0" y="0"/>
                </a:moveTo>
                <a:lnTo>
                  <a:pt x="2848450" y="0"/>
                </a:lnTo>
                <a:lnTo>
                  <a:pt x="2848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1" t="-2201" b="-2201"/>
            </a:stretch>
          </a:blipFill>
        </p:spPr>
        <p:txBody>
          <a:bodyPr/>
          <a:lstStyle/>
          <a:p>
            <a:endParaRPr lang="en-AS"/>
          </a:p>
        </p:txBody>
      </p:sp>
      <p:sp>
        <p:nvSpPr>
          <p:cNvPr id="6" name="TextBox 6"/>
          <p:cNvSpPr txBox="1"/>
          <p:nvPr/>
        </p:nvSpPr>
        <p:spPr>
          <a:xfrm>
            <a:off x="6943448" y="3599786"/>
            <a:ext cx="8491994" cy="76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7"/>
              </a:lnSpc>
            </a:pPr>
            <a:r>
              <a:rPr lang="en-US" sz="4868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Park Car Module Flowchart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992238" y="0"/>
            <a:ext cx="5435092" cy="10287000"/>
          </a:xfrm>
          <a:custGeom>
            <a:avLst/>
            <a:gdLst/>
            <a:ahLst/>
            <a:cxnLst/>
            <a:rect l="l" t="t" r="r" b="b"/>
            <a:pathLst>
              <a:path w="5435092" h="10287000">
                <a:moveTo>
                  <a:pt x="0" y="0"/>
                </a:moveTo>
                <a:lnTo>
                  <a:pt x="5435091" y="0"/>
                </a:lnTo>
                <a:lnTo>
                  <a:pt x="543509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92" b="-2592"/>
            </a:stretch>
          </a:blipFill>
        </p:spPr>
        <p:txBody>
          <a:bodyPr/>
          <a:lstStyle/>
          <a:p>
            <a:endParaRPr lang="en-AS"/>
          </a:p>
        </p:txBody>
      </p:sp>
      <p:sp>
        <p:nvSpPr>
          <p:cNvPr id="6" name="TextBox 6"/>
          <p:cNvSpPr txBox="1"/>
          <p:nvPr/>
        </p:nvSpPr>
        <p:spPr>
          <a:xfrm>
            <a:off x="9499401" y="4238328"/>
            <a:ext cx="7805886" cy="179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View Car Details Module Flowchart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992238" y="0"/>
            <a:ext cx="5531413" cy="10287000"/>
          </a:xfrm>
          <a:custGeom>
            <a:avLst/>
            <a:gdLst/>
            <a:ahLst/>
            <a:cxnLst/>
            <a:rect l="l" t="t" r="r" b="b"/>
            <a:pathLst>
              <a:path w="5531413" h="10287000">
                <a:moveTo>
                  <a:pt x="0" y="0"/>
                </a:moveTo>
                <a:lnTo>
                  <a:pt x="5531412" y="0"/>
                </a:lnTo>
                <a:lnTo>
                  <a:pt x="55314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525" b="-3525"/>
            </a:stretch>
          </a:blipFill>
        </p:spPr>
        <p:txBody>
          <a:bodyPr/>
          <a:lstStyle/>
          <a:p>
            <a:endParaRPr lang="en-AS"/>
          </a:p>
        </p:txBody>
      </p:sp>
      <p:sp>
        <p:nvSpPr>
          <p:cNvPr id="6" name="TextBox 6"/>
          <p:cNvSpPr txBox="1"/>
          <p:nvPr/>
        </p:nvSpPr>
        <p:spPr>
          <a:xfrm>
            <a:off x="9499401" y="3441055"/>
            <a:ext cx="7805886" cy="2676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Check Parking Expenses Module Flowchart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2416370" y="0"/>
            <a:ext cx="4228316" cy="10287000"/>
          </a:xfrm>
          <a:custGeom>
            <a:avLst/>
            <a:gdLst/>
            <a:ahLst/>
            <a:cxnLst/>
            <a:rect l="l" t="t" r="r" b="b"/>
            <a:pathLst>
              <a:path w="4228316" h="10287000">
                <a:moveTo>
                  <a:pt x="0" y="0"/>
                </a:moveTo>
                <a:lnTo>
                  <a:pt x="4228315" y="0"/>
                </a:lnTo>
                <a:lnTo>
                  <a:pt x="422831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431" r="-721" b="-4431"/>
            </a:stretch>
          </a:blipFill>
        </p:spPr>
        <p:txBody>
          <a:bodyPr/>
          <a:lstStyle/>
          <a:p>
            <a:endParaRPr lang="en-AS"/>
          </a:p>
        </p:txBody>
      </p:sp>
      <p:sp>
        <p:nvSpPr>
          <p:cNvPr id="6" name="TextBox 6"/>
          <p:cNvSpPr txBox="1"/>
          <p:nvPr/>
        </p:nvSpPr>
        <p:spPr>
          <a:xfrm>
            <a:off x="10929429" y="4013598"/>
            <a:ext cx="6479443" cy="1547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Remove Car Module Flowchart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1921827" y="0"/>
            <a:ext cx="6460106" cy="10287000"/>
          </a:xfrm>
          <a:custGeom>
            <a:avLst/>
            <a:gdLst/>
            <a:ahLst/>
            <a:cxnLst/>
            <a:rect l="l" t="t" r="r" b="b"/>
            <a:pathLst>
              <a:path w="6460106" h="10287000">
                <a:moveTo>
                  <a:pt x="0" y="0"/>
                </a:moveTo>
                <a:lnTo>
                  <a:pt x="6460106" y="0"/>
                </a:lnTo>
                <a:lnTo>
                  <a:pt x="64601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144" r="-49" b="-3144"/>
            </a:stretch>
          </a:blipFill>
        </p:spPr>
        <p:txBody>
          <a:bodyPr/>
          <a:lstStyle/>
          <a:p>
            <a:endParaRPr lang="en-AS"/>
          </a:p>
        </p:txBody>
      </p:sp>
      <p:sp>
        <p:nvSpPr>
          <p:cNvPr id="6" name="TextBox 6"/>
          <p:cNvSpPr txBox="1"/>
          <p:nvPr/>
        </p:nvSpPr>
        <p:spPr>
          <a:xfrm>
            <a:off x="9499401" y="3883967"/>
            <a:ext cx="7805886" cy="179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Display Parking map Module Flowchart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92238" y="2512814"/>
            <a:ext cx="7088237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RESULTS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3889622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F4E883"/>
                </a:solidFill>
                <a:latin typeface="Raleway Bold"/>
                <a:ea typeface="Raleway Bold"/>
                <a:cs typeface="Raleway Bold"/>
                <a:sym typeface="Raleway Bold"/>
              </a:rPr>
              <a:t>System Output</a:t>
            </a: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4442371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8527" lvl="2" indent="-252842" algn="l">
              <a:lnSpc>
                <a:spcPts val="3562"/>
              </a:lnSpc>
              <a:buFont typeface="Arial"/>
              <a:buChar char="⚬"/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Successful slot assignments and updates for parked cars.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4995119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8527" lvl="2" indent="-252842" algn="l">
              <a:lnSpc>
                <a:spcPts val="3562"/>
              </a:lnSpc>
              <a:buFont typeface="Arial"/>
              <a:buChar char="⚬"/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Accurate fee calculation based on stay hours.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547866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8527" lvl="2" indent="-252842" algn="l">
              <a:lnSpc>
                <a:spcPts val="3562"/>
              </a:lnSpc>
              <a:buFont typeface="Arial"/>
              <a:buChar char="⚬"/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Visual representation of parking slot availability.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6100614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F4E883"/>
                </a:solidFill>
                <a:latin typeface="Raleway Bold"/>
                <a:ea typeface="Raleway Bold"/>
                <a:cs typeface="Raleway Bold"/>
                <a:sym typeface="Raleway Bold"/>
              </a:rPr>
              <a:t>Data Visualization</a:t>
            </a: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6653361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8527" lvl="2" indent="-252842" algn="l">
              <a:lnSpc>
                <a:spcPts val="3562"/>
              </a:lnSpc>
              <a:buFont typeface="Arial"/>
              <a:buChar char="⚬"/>
            </a:pPr>
            <a:r>
              <a:rPr lang="en-US" sz="2187" b="1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Text Outputs</a:t>
            </a: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: Show parking slots with "X" for occupied and slot codes for available.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7206109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8527" lvl="2" indent="-252842" algn="l">
              <a:lnSpc>
                <a:spcPts val="3562"/>
              </a:lnSpc>
              <a:buFont typeface="Arial"/>
              <a:buChar char="⚬"/>
            </a:pPr>
            <a:r>
              <a:rPr lang="en-US" sz="2187" b="1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Parking Expense Summary</a:t>
            </a: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: Recorded expenses stored for easy retrieval.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992238" y="834330"/>
            <a:ext cx="16303526" cy="7307164"/>
          </a:xfrm>
          <a:custGeom>
            <a:avLst/>
            <a:gdLst/>
            <a:ahLst/>
            <a:cxnLst/>
            <a:rect l="l" t="t" r="r" b="b"/>
            <a:pathLst>
              <a:path w="16303526" h="7307164">
                <a:moveTo>
                  <a:pt x="0" y="0"/>
                </a:moveTo>
                <a:lnTo>
                  <a:pt x="16303526" y="0"/>
                </a:lnTo>
                <a:lnTo>
                  <a:pt x="16303526" y="7307164"/>
                </a:lnTo>
                <a:lnTo>
                  <a:pt x="0" y="7307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" r="-20"/>
            </a:stretch>
          </a:blipFill>
        </p:spPr>
        <p:txBody>
          <a:bodyPr/>
          <a:lstStyle/>
          <a:p>
            <a:endParaRPr lang="en-AS"/>
          </a:p>
        </p:txBody>
      </p:sp>
      <p:sp>
        <p:nvSpPr>
          <p:cNvPr id="6" name="TextBox 6"/>
          <p:cNvSpPr txBox="1"/>
          <p:nvPr/>
        </p:nvSpPr>
        <p:spPr>
          <a:xfrm>
            <a:off x="992238" y="8547646"/>
            <a:ext cx="7088237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Login Interface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992238" y="2107555"/>
            <a:ext cx="7805886" cy="5363170"/>
          </a:xfrm>
          <a:custGeom>
            <a:avLst/>
            <a:gdLst/>
            <a:ahLst/>
            <a:cxnLst/>
            <a:rect l="l" t="t" r="r" b="b"/>
            <a:pathLst>
              <a:path w="7805886" h="5363170">
                <a:moveTo>
                  <a:pt x="0" y="0"/>
                </a:moveTo>
                <a:lnTo>
                  <a:pt x="7805886" y="0"/>
                </a:lnTo>
                <a:lnTo>
                  <a:pt x="7805886" y="5363170"/>
                </a:lnTo>
                <a:lnTo>
                  <a:pt x="0" y="536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" r="-35"/>
            </a:stretch>
          </a:blipFill>
        </p:spPr>
        <p:txBody>
          <a:bodyPr/>
          <a:lstStyle/>
          <a:p>
            <a:endParaRPr lang="en-AS"/>
          </a:p>
        </p:txBody>
      </p:sp>
      <p:sp>
        <p:nvSpPr>
          <p:cNvPr id="6" name="TextBox 6"/>
          <p:cNvSpPr txBox="1"/>
          <p:nvPr/>
        </p:nvSpPr>
        <p:spPr>
          <a:xfrm>
            <a:off x="9499401" y="4327029"/>
            <a:ext cx="7088237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Parking the car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992238" y="3611016"/>
            <a:ext cx="7805886" cy="2356098"/>
          </a:xfrm>
          <a:custGeom>
            <a:avLst/>
            <a:gdLst/>
            <a:ahLst/>
            <a:cxnLst/>
            <a:rect l="l" t="t" r="r" b="b"/>
            <a:pathLst>
              <a:path w="7805886" h="2356098">
                <a:moveTo>
                  <a:pt x="0" y="0"/>
                </a:moveTo>
                <a:lnTo>
                  <a:pt x="7805886" y="0"/>
                </a:lnTo>
                <a:lnTo>
                  <a:pt x="7805886" y="2356098"/>
                </a:lnTo>
                <a:lnTo>
                  <a:pt x="0" y="2356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2" r="-102"/>
            </a:stretch>
          </a:blipFill>
        </p:spPr>
        <p:txBody>
          <a:bodyPr/>
          <a:lstStyle/>
          <a:p>
            <a:endParaRPr lang="en-AS"/>
          </a:p>
        </p:txBody>
      </p:sp>
      <p:sp>
        <p:nvSpPr>
          <p:cNvPr id="6" name="TextBox 6"/>
          <p:cNvSpPr txBox="1"/>
          <p:nvPr/>
        </p:nvSpPr>
        <p:spPr>
          <a:xfrm>
            <a:off x="9499401" y="4327029"/>
            <a:ext cx="7088237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Viewing Car Details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r="-10"/>
            </a:stretch>
          </a:blipFill>
        </p:spPr>
        <p:txBody>
          <a:bodyPr/>
          <a:lstStyle/>
          <a:p>
            <a:endParaRPr lang="en-AS"/>
          </a:p>
        </p:txBody>
      </p:sp>
      <p:sp>
        <p:nvSpPr>
          <p:cNvPr id="6" name="TextBox 6"/>
          <p:cNvSpPr txBox="1"/>
          <p:nvPr/>
        </p:nvSpPr>
        <p:spPr>
          <a:xfrm>
            <a:off x="992238" y="4867572"/>
            <a:ext cx="11073854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The Problem: Inefficient Parking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6516737"/>
            <a:ext cx="637878" cy="637877"/>
            <a:chOff x="0" y="0"/>
            <a:chExt cx="850503" cy="8505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37804" y="6670625"/>
            <a:ext cx="146745" cy="37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3632" y="6497687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Limited Parking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3632" y="7034510"/>
            <a:ext cx="4324052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Limited parking spaces can lead to frustration for drivers and create traffic congestion.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521202" y="6516737"/>
            <a:ext cx="637878" cy="637877"/>
            <a:chOff x="0" y="0"/>
            <a:chExt cx="850503" cy="8505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709767" y="6670625"/>
            <a:ext cx="260747" cy="37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42598" y="6497687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Time Waste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42598" y="7034510"/>
            <a:ext cx="4324052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Drivers waste valuable time searching for available parking spots, impacting productivity and convenience.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050166" y="6516737"/>
            <a:ext cx="637877" cy="637877"/>
            <a:chOff x="0" y="0"/>
            <a:chExt cx="850503" cy="8505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237244" y="6670625"/>
            <a:ext cx="263724" cy="37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71561" y="6497687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Increased Pollution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71561" y="7034510"/>
            <a:ext cx="4324052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Cars idling while searching for parking contribute to air pollution and increase traffic congestion.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992238" y="3991124"/>
            <a:ext cx="7805886" cy="1596032"/>
          </a:xfrm>
          <a:custGeom>
            <a:avLst/>
            <a:gdLst/>
            <a:ahLst/>
            <a:cxnLst/>
            <a:rect l="l" t="t" r="r" b="b"/>
            <a:pathLst>
              <a:path w="7805886" h="1596032">
                <a:moveTo>
                  <a:pt x="0" y="0"/>
                </a:moveTo>
                <a:lnTo>
                  <a:pt x="7805886" y="0"/>
                </a:lnTo>
                <a:lnTo>
                  <a:pt x="7805886" y="1596032"/>
                </a:lnTo>
                <a:lnTo>
                  <a:pt x="0" y="1596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0" b="-100"/>
            </a:stretch>
          </a:blipFill>
        </p:spPr>
        <p:txBody>
          <a:bodyPr/>
          <a:lstStyle/>
          <a:p>
            <a:endParaRPr lang="en-AS" dirty="0"/>
          </a:p>
        </p:txBody>
      </p:sp>
      <p:sp>
        <p:nvSpPr>
          <p:cNvPr id="6" name="TextBox 6"/>
          <p:cNvSpPr txBox="1"/>
          <p:nvPr/>
        </p:nvSpPr>
        <p:spPr>
          <a:xfrm>
            <a:off x="9499401" y="3884116"/>
            <a:ext cx="7805886" cy="179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Check Parking Expenses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992238" y="3911948"/>
            <a:ext cx="6574334" cy="1754238"/>
          </a:xfrm>
          <a:custGeom>
            <a:avLst/>
            <a:gdLst/>
            <a:ahLst/>
            <a:cxnLst/>
            <a:rect l="l" t="t" r="r" b="b"/>
            <a:pathLst>
              <a:path w="6574334" h="1754238">
                <a:moveTo>
                  <a:pt x="0" y="0"/>
                </a:moveTo>
                <a:lnTo>
                  <a:pt x="6574333" y="0"/>
                </a:lnTo>
                <a:lnTo>
                  <a:pt x="6574333" y="1754237"/>
                </a:lnTo>
                <a:lnTo>
                  <a:pt x="0" y="1754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" r="-30"/>
            </a:stretch>
          </a:blipFill>
        </p:spPr>
        <p:txBody>
          <a:bodyPr/>
          <a:lstStyle/>
          <a:p>
            <a:endParaRPr lang="en-AS"/>
          </a:p>
        </p:txBody>
      </p:sp>
      <p:sp>
        <p:nvSpPr>
          <p:cNvPr id="6" name="TextBox 6"/>
          <p:cNvSpPr txBox="1"/>
          <p:nvPr/>
        </p:nvSpPr>
        <p:spPr>
          <a:xfrm>
            <a:off x="9499401" y="4327029"/>
            <a:ext cx="7088237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Remove Car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992238" y="2992041"/>
            <a:ext cx="7805886" cy="3594199"/>
          </a:xfrm>
          <a:custGeom>
            <a:avLst/>
            <a:gdLst/>
            <a:ahLst/>
            <a:cxnLst/>
            <a:rect l="l" t="t" r="r" b="b"/>
            <a:pathLst>
              <a:path w="7805886" h="3594199">
                <a:moveTo>
                  <a:pt x="0" y="0"/>
                </a:moveTo>
                <a:lnTo>
                  <a:pt x="7805886" y="0"/>
                </a:lnTo>
                <a:lnTo>
                  <a:pt x="7805886" y="3594199"/>
                </a:lnTo>
                <a:lnTo>
                  <a:pt x="0" y="3594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5" r="-75"/>
            </a:stretch>
          </a:blipFill>
        </p:spPr>
        <p:txBody>
          <a:bodyPr/>
          <a:lstStyle/>
          <a:p>
            <a:endParaRPr lang="en-AS"/>
          </a:p>
        </p:txBody>
      </p:sp>
      <p:sp>
        <p:nvSpPr>
          <p:cNvPr id="6" name="TextBox 6"/>
          <p:cNvSpPr txBox="1"/>
          <p:nvPr/>
        </p:nvSpPr>
        <p:spPr>
          <a:xfrm>
            <a:off x="9499401" y="4327029"/>
            <a:ext cx="7097911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Display Parking Map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92238" y="3667869"/>
            <a:ext cx="7088237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5044679"/>
            <a:ext cx="1630352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Summary</a:t>
            </a: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: This project efficiently handles parking management with role-specific access, automated slot allocation, and expense tracking.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6051054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Significance</a:t>
            </a: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: Reduces manual tasks, improves parking efficiency, and ensures accurate record-keeping.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grpSp>
        <p:nvGrpSpPr>
          <p:cNvPr id="3" name="Group 3"/>
          <p:cNvGrpSpPr/>
          <p:nvPr/>
        </p:nvGrpSpPr>
        <p:grpSpPr>
          <a:xfrm>
            <a:off x="1" y="14289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92238" y="3232100"/>
            <a:ext cx="7088237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FUTURE 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4608910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Enhancements</a:t>
            </a: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381476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Integrate a graphical user interface for better user experience.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934224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Add a real-time display of parking slots using a database.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6486971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Implement user notifications for parking status and duration updates.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2811" y="6940600"/>
            <a:ext cx="17295764" cy="85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4352" lvl="1" indent="-232176" algn="l">
              <a:lnSpc>
                <a:spcPts val="3502"/>
              </a:lnSpc>
              <a:buFont typeface="Arial"/>
              <a:buChar char="•"/>
            </a:pPr>
            <a:r>
              <a:rPr lang="en-US" sz="215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Integration with AI and IoT for smart and automatic parking system . Further with usage of ML we can implement variable parking charges based on peak hours and congestion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83209" y="3760767"/>
            <a:ext cx="8917335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                         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2700858" y="5456187"/>
            <a:ext cx="16303526" cy="75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1"/>
              </a:lnSpc>
            </a:pPr>
            <a:r>
              <a:rPr lang="en-US" sz="38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                                                       </a:t>
            </a:r>
            <a:r>
              <a:rPr lang="en-US" sz="3887" b="1">
                <a:solidFill>
                  <a:srgbClr val="F4E883"/>
                </a:solidFill>
                <a:latin typeface="Raleway Bold"/>
                <a:ea typeface="Raleway Bold"/>
                <a:cs typeface="Raleway Bold"/>
                <a:sym typeface="Raleway Bold"/>
              </a:rPr>
              <a:t>ASK US IF THERE ARE ANY QUESTIONS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sp>
        <p:nvSpPr>
          <p:cNvPr id="6" name="TextBox 6"/>
          <p:cNvSpPr txBox="1"/>
          <p:nvPr/>
        </p:nvSpPr>
        <p:spPr>
          <a:xfrm>
            <a:off x="7850237" y="1121718"/>
            <a:ext cx="9445526" cy="179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Benefits of Automated Parking Management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50237" y="3337917"/>
            <a:ext cx="4581079" cy="3437484"/>
            <a:chOff x="0" y="0"/>
            <a:chExt cx="6108105" cy="45833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08065" cy="4583303"/>
            </a:xfrm>
            <a:custGeom>
              <a:avLst/>
              <a:gdLst/>
              <a:ahLst/>
              <a:cxnLst/>
              <a:rect l="l" t="t" r="r" b="b"/>
              <a:pathLst>
                <a:path w="6108065" h="4583303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4526661"/>
                  </a:lnTo>
                  <a:cubicBezTo>
                    <a:pt x="6108065" y="4558030"/>
                    <a:pt x="6082665" y="4583303"/>
                    <a:pt x="6051423" y="4583303"/>
                  </a:cubicBezTo>
                  <a:lnTo>
                    <a:pt x="56642" y="4583303"/>
                  </a:lnTo>
                  <a:cubicBezTo>
                    <a:pt x="25273" y="4583303"/>
                    <a:pt x="0" y="4557903"/>
                    <a:pt x="0" y="4526661"/>
                  </a:cubicBezTo>
                  <a:close/>
                </a:path>
              </a:pathLst>
            </a:custGeom>
            <a:solidFill>
              <a:srgbClr val="3A3B3C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133755" y="3602385"/>
            <a:ext cx="4014044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Improved Parking Availability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33755" y="4582120"/>
            <a:ext cx="4014044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Real-time occupancy data helps drivers find available spots quickly, reducing search time and frustration.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714834" y="3337917"/>
            <a:ext cx="4581079" cy="3437484"/>
            <a:chOff x="0" y="0"/>
            <a:chExt cx="6108105" cy="45833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08065" cy="4583303"/>
            </a:xfrm>
            <a:custGeom>
              <a:avLst/>
              <a:gdLst/>
              <a:ahLst/>
              <a:cxnLst/>
              <a:rect l="l" t="t" r="r" b="b"/>
              <a:pathLst>
                <a:path w="6108065" h="4583303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4526661"/>
                  </a:lnTo>
                  <a:cubicBezTo>
                    <a:pt x="6108065" y="4558030"/>
                    <a:pt x="6082665" y="4583303"/>
                    <a:pt x="6051423" y="4583303"/>
                  </a:cubicBezTo>
                  <a:lnTo>
                    <a:pt x="56642" y="4583303"/>
                  </a:lnTo>
                  <a:cubicBezTo>
                    <a:pt x="25273" y="4583303"/>
                    <a:pt x="0" y="4557903"/>
                    <a:pt x="0" y="4526661"/>
                  </a:cubicBezTo>
                  <a:close/>
                </a:path>
              </a:pathLst>
            </a:custGeom>
            <a:solidFill>
              <a:srgbClr val="3A3B3C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998351" y="3602385"/>
            <a:ext cx="4014044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Enhanced Parking Efficiency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98351" y="4582120"/>
            <a:ext cx="4014044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Automated systems optimize parking space utilization, maximizing revenue and minimizing congestion.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850237" y="7058917"/>
            <a:ext cx="9445526" cy="2087315"/>
            <a:chOff x="0" y="0"/>
            <a:chExt cx="12594035" cy="278308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94082" cy="2783078"/>
            </a:xfrm>
            <a:custGeom>
              <a:avLst/>
              <a:gdLst/>
              <a:ahLst/>
              <a:cxnLst/>
              <a:rect l="l" t="t" r="r" b="b"/>
              <a:pathLst>
                <a:path w="1259408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2726309"/>
                  </a:lnTo>
                  <a:cubicBezTo>
                    <a:pt x="12594082" y="2757678"/>
                    <a:pt x="12568682" y="2783078"/>
                    <a:pt x="1253731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3A3B3C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133755" y="7323385"/>
            <a:ext cx="5444729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Reduced Environmental Impact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33755" y="7860209"/>
            <a:ext cx="8878491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By streamlining parking processes, automated systems minimize car idling and contribute to reduced air pollution.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92238" y="2571006"/>
            <a:ext cx="7088237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INTRODUCTION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92238" y="4362004"/>
            <a:ext cx="637878" cy="637878"/>
            <a:chOff x="0" y="0"/>
            <a:chExt cx="850503" cy="8505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37804" y="4515891"/>
            <a:ext cx="146745" cy="37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13632" y="434295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i="1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Project Description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3632" y="4879776"/>
            <a:ext cx="4324052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 console-based parking management system with administrative and user functionalities.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521202" y="4362004"/>
            <a:ext cx="637878" cy="637878"/>
            <a:chOff x="0" y="0"/>
            <a:chExt cx="850503" cy="8505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709767" y="4515891"/>
            <a:ext cx="260747" cy="37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42598" y="434295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i="1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Problem Statement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42598" y="4879776"/>
            <a:ext cx="4324052" cy="2817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Managing large parking spaces efficiently can be challenging without automation. This system aims to solve parking congestion and manual record-keeping inefficiencies.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050166" y="4362004"/>
            <a:ext cx="637877" cy="637878"/>
            <a:chOff x="0" y="0"/>
            <a:chExt cx="850503" cy="8505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237244" y="4515891"/>
            <a:ext cx="263724" cy="37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71561" y="4342954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i="1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Relevance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71561" y="4879776"/>
            <a:ext cx="4324052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Helps optimize parking space utilization, reduces the time for slot finding, and provides detailed records.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sp>
        <p:nvSpPr>
          <p:cNvPr id="7" name="TextBox 7"/>
          <p:cNvSpPr txBox="1"/>
          <p:nvPr/>
        </p:nvSpPr>
        <p:spPr>
          <a:xfrm>
            <a:off x="992238" y="1864072"/>
            <a:ext cx="7088237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OBJECTIVES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2238" y="3513236"/>
            <a:ext cx="637878" cy="637878"/>
            <a:chOff x="0" y="0"/>
            <a:chExt cx="850503" cy="8505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37804" y="3667125"/>
            <a:ext cx="146745" cy="37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3632" y="349418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4E883"/>
                </a:solidFill>
                <a:latin typeface="Prata"/>
                <a:ea typeface="Prata"/>
                <a:cs typeface="Prata"/>
                <a:sym typeface="Prata"/>
              </a:rPr>
              <a:t>Objective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3632" y="4031010"/>
            <a:ext cx="8524131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To create an efficient and user-friendly parking management system.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92238" y="5635973"/>
            <a:ext cx="637878" cy="637878"/>
            <a:chOff x="0" y="0"/>
            <a:chExt cx="850503" cy="8505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80802" y="5789860"/>
            <a:ext cx="260747" cy="37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13632" y="5616923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4E883"/>
                </a:solidFill>
                <a:latin typeface="Prata"/>
                <a:ea typeface="Prata"/>
                <a:cs typeface="Prata"/>
                <a:sym typeface="Prata"/>
              </a:rPr>
              <a:t>Specific Goals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13632" y="6153745"/>
            <a:ext cx="8524131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1.</a:t>
            </a: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Ensure secure access for administrators and users.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13632" y="6777484"/>
            <a:ext cx="8524131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2.</a:t>
            </a: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Automate parking slot assignment, fee calculation, and record management.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13632" y="7854851"/>
            <a:ext cx="8524131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3.</a:t>
            </a: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Provide visual parking maps for users and admin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sp>
        <p:nvSpPr>
          <p:cNvPr id="6" name="TextBox 6"/>
          <p:cNvSpPr txBox="1"/>
          <p:nvPr/>
        </p:nvSpPr>
        <p:spPr>
          <a:xfrm>
            <a:off x="7850237" y="1985814"/>
            <a:ext cx="7088237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METHODOLOGY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256389" y="3316040"/>
            <a:ext cx="38100" cy="4966098"/>
            <a:chOff x="0" y="0"/>
            <a:chExt cx="50800" cy="662146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800" cy="6621526"/>
            </a:xfrm>
            <a:custGeom>
              <a:avLst/>
              <a:gdLst/>
              <a:ahLst/>
              <a:cxnLst/>
              <a:rect l="l" t="t" r="r" b="b"/>
              <a:pathLst>
                <a:path w="50800" h="6621526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6596126"/>
                  </a:lnTo>
                  <a:cubicBezTo>
                    <a:pt x="50800" y="6610096"/>
                    <a:pt x="39370" y="6621526"/>
                    <a:pt x="25400" y="6621526"/>
                  </a:cubicBezTo>
                  <a:cubicBezTo>
                    <a:pt x="11430" y="6621526"/>
                    <a:pt x="0" y="6610096"/>
                    <a:pt x="0" y="6596126"/>
                  </a:cubicBezTo>
                  <a:close/>
                </a:path>
              </a:pathLst>
            </a:custGeom>
            <a:solidFill>
              <a:srgbClr val="535455"/>
            </a:solidFill>
          </p:spPr>
          <p:txBody>
            <a:bodyPr/>
            <a:lstStyle/>
            <a:p>
              <a:endParaRPr lang="en-A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556277" y="3934866"/>
            <a:ext cx="992237" cy="38100"/>
            <a:chOff x="0" y="0"/>
            <a:chExt cx="1322983" cy="50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35455"/>
            </a:solidFill>
          </p:spPr>
          <p:txBody>
            <a:bodyPr/>
            <a:lstStyle/>
            <a:p>
              <a:endParaRPr lang="en-A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956500" y="3634979"/>
            <a:ext cx="637877" cy="637878"/>
            <a:chOff x="0" y="0"/>
            <a:chExt cx="850503" cy="8505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202066" y="3788866"/>
            <a:ext cx="146745" cy="37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34860" y="3504307"/>
            <a:ext cx="7460902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Tools and Languages</a:t>
            </a: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: Developed in C++ using standard libraries.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34860" y="4510682"/>
            <a:ext cx="7460902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Authentication System</a:t>
            </a: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: Secures access for "Admin" and "User" roles.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34860" y="5517059"/>
            <a:ext cx="7460902" cy="147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File System</a:t>
            </a: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: Records car details, parking slots, and expenses in text files (carparkdb.txt and carparkexpensedb.txt).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34860" y="6996112"/>
            <a:ext cx="7460902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Slot Assignment Logic</a:t>
            </a: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: Automates assignment based on slot availability.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grpSp>
        <p:nvGrpSpPr>
          <p:cNvPr id="3" name="Group 3"/>
          <p:cNvGrpSpPr/>
          <p:nvPr/>
        </p:nvGrpSpPr>
        <p:grpSpPr>
          <a:xfrm>
            <a:off x="13648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52648" y="719881"/>
            <a:ext cx="8508355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87"/>
              </a:lnSpc>
            </a:pPr>
            <a:r>
              <a:rPr lang="en-US" sz="5312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IMPLEMENTATION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2649" y="2048024"/>
            <a:ext cx="16382702" cy="53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 b="1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System Architecture</a:t>
            </a: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2649" y="2578745"/>
            <a:ext cx="16382702" cy="53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9102" lvl="2" indent="-249701" algn="l">
              <a:lnSpc>
                <a:spcPts val="3374"/>
              </a:lnSpc>
              <a:buFont typeface="Arial"/>
              <a:buChar char="⚬"/>
            </a:pPr>
            <a:r>
              <a:rPr lang="en-US" sz="2125" b="1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Login Module</a:t>
            </a: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: Validates user credentials and assigns roles.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2649" y="3109466"/>
            <a:ext cx="16382702" cy="53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9102" lvl="2" indent="-249701" algn="l">
              <a:lnSpc>
                <a:spcPts val="3374"/>
              </a:lnSpc>
              <a:buFont typeface="Arial"/>
              <a:buChar char="⚬"/>
            </a:pPr>
            <a:r>
              <a:rPr lang="en-US" sz="2125" b="1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Parking Management</a:t>
            </a: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2649" y="3640188"/>
            <a:ext cx="16382702" cy="53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77727" lvl="3" indent="-294432" algn="l">
              <a:lnSpc>
                <a:spcPts val="3374"/>
              </a:lnSpc>
              <a:buFont typeface="Arial"/>
              <a:buChar char="￭"/>
            </a:pP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Car Details: Collects and stores driver, car details, and stay duration.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2649" y="4170909"/>
            <a:ext cx="16382702" cy="53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77727" lvl="3" indent="-294432" algn="l">
              <a:lnSpc>
                <a:spcPts val="3374"/>
              </a:lnSpc>
              <a:buFont typeface="Arial"/>
              <a:buChar char="￭"/>
            </a:pP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Slot Management: Assigns available slots dynamically.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2649" y="4701629"/>
            <a:ext cx="16382702" cy="53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77727" lvl="3" indent="-294432" algn="l">
              <a:lnSpc>
                <a:spcPts val="3374"/>
              </a:lnSpc>
              <a:buFont typeface="Arial"/>
              <a:buChar char="￭"/>
            </a:pP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Expense Calculation: Calculates fees based on stay duration.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2649" y="5232350"/>
            <a:ext cx="16382702" cy="53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374"/>
              </a:lnSpc>
              <a:buFont typeface="Arial"/>
              <a:buChar char="•"/>
            </a:pPr>
            <a:r>
              <a:rPr lang="en-US" sz="2125" b="1">
                <a:solidFill>
                  <a:srgbClr val="CFCBBF"/>
                </a:solidFill>
                <a:latin typeface="Raleway Bold"/>
                <a:ea typeface="Raleway Bold"/>
                <a:cs typeface="Raleway Bold"/>
                <a:sym typeface="Raleway Bold"/>
              </a:rPr>
              <a:t>Workflow Diagram</a:t>
            </a: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2649" y="5763071"/>
            <a:ext cx="16382702" cy="53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9102" lvl="2" indent="-249701" algn="l">
              <a:lnSpc>
                <a:spcPts val="3374"/>
              </a:lnSpc>
              <a:buFont typeface="Arial"/>
              <a:buChar char="⚬"/>
            </a:pP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User chooses role -&gt; Login -&gt; Parking options -&gt; View/remove car, see map, check expenses, etc.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52649" y="7647682"/>
            <a:ext cx="612428" cy="612427"/>
            <a:chOff x="0" y="0"/>
            <a:chExt cx="816570" cy="8165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6610" cy="816610"/>
            </a:xfrm>
            <a:custGeom>
              <a:avLst/>
              <a:gdLst/>
              <a:ahLst/>
              <a:cxnLst/>
              <a:rect l="l" t="t" r="r" b="b"/>
              <a:pathLst>
                <a:path w="816610" h="816610">
                  <a:moveTo>
                    <a:pt x="0" y="54483"/>
                  </a:moveTo>
                  <a:cubicBezTo>
                    <a:pt x="0" y="24384"/>
                    <a:pt x="24384" y="0"/>
                    <a:pt x="54483" y="0"/>
                  </a:cubicBezTo>
                  <a:lnTo>
                    <a:pt x="762127" y="0"/>
                  </a:lnTo>
                  <a:cubicBezTo>
                    <a:pt x="792226" y="0"/>
                    <a:pt x="816610" y="24384"/>
                    <a:pt x="816610" y="54483"/>
                  </a:cubicBezTo>
                  <a:lnTo>
                    <a:pt x="816610" y="762127"/>
                  </a:lnTo>
                  <a:cubicBezTo>
                    <a:pt x="816610" y="792226"/>
                    <a:pt x="792226" y="816610"/>
                    <a:pt x="762127" y="816610"/>
                  </a:cubicBezTo>
                  <a:lnTo>
                    <a:pt x="54483" y="816610"/>
                  </a:lnTo>
                  <a:cubicBezTo>
                    <a:pt x="24384" y="816610"/>
                    <a:pt x="0" y="792226"/>
                    <a:pt x="0" y="762127"/>
                  </a:cubicBezTo>
                  <a:close/>
                </a:path>
              </a:pathLst>
            </a:custGeom>
            <a:solidFill>
              <a:srgbClr val="3A3B3C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88392" y="7816454"/>
            <a:ext cx="140940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37135" y="7628632"/>
            <a:ext cx="4001392" cy="44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Vertical Parking Garages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37135" y="8140899"/>
            <a:ext cx="7170836" cy="140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Multi-level parking structures maximize space utilization in urban environments, addressing limited parking availability.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280029" y="7647682"/>
            <a:ext cx="612427" cy="612427"/>
            <a:chOff x="0" y="0"/>
            <a:chExt cx="816570" cy="81657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6610" cy="816610"/>
            </a:xfrm>
            <a:custGeom>
              <a:avLst/>
              <a:gdLst/>
              <a:ahLst/>
              <a:cxnLst/>
              <a:rect l="l" t="t" r="r" b="b"/>
              <a:pathLst>
                <a:path w="816610" h="816610">
                  <a:moveTo>
                    <a:pt x="0" y="54483"/>
                  </a:moveTo>
                  <a:cubicBezTo>
                    <a:pt x="0" y="24384"/>
                    <a:pt x="24384" y="0"/>
                    <a:pt x="54483" y="0"/>
                  </a:cubicBezTo>
                  <a:lnTo>
                    <a:pt x="762127" y="0"/>
                  </a:lnTo>
                  <a:cubicBezTo>
                    <a:pt x="792226" y="0"/>
                    <a:pt x="816610" y="24384"/>
                    <a:pt x="816610" y="54483"/>
                  </a:cubicBezTo>
                  <a:lnTo>
                    <a:pt x="816610" y="762127"/>
                  </a:lnTo>
                  <a:cubicBezTo>
                    <a:pt x="816610" y="792226"/>
                    <a:pt x="792226" y="816610"/>
                    <a:pt x="762127" y="816610"/>
                  </a:cubicBezTo>
                  <a:lnTo>
                    <a:pt x="54483" y="816610"/>
                  </a:lnTo>
                  <a:cubicBezTo>
                    <a:pt x="24384" y="816610"/>
                    <a:pt x="0" y="792226"/>
                    <a:pt x="0" y="762127"/>
                  </a:cubicBezTo>
                  <a:close/>
                </a:path>
              </a:pathLst>
            </a:custGeom>
            <a:solidFill>
              <a:srgbClr val="3A3B3C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461004" y="7816454"/>
            <a:ext cx="250329" cy="34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64515" y="7628632"/>
            <a:ext cx="3402360" cy="44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Parking as a Service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64515" y="8140899"/>
            <a:ext cx="7170836" cy="140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Subscription-based parking services will offer flexible and convenient parking options, tailored to individual needs.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727885" y="1028700"/>
            <a:ext cx="16832229" cy="9258300"/>
          </a:xfrm>
          <a:custGeom>
            <a:avLst/>
            <a:gdLst/>
            <a:ahLst/>
            <a:cxnLst/>
            <a:rect l="l" t="t" r="r" b="b"/>
            <a:pathLst>
              <a:path w="16832229" h="9258300">
                <a:moveTo>
                  <a:pt x="0" y="0"/>
                </a:moveTo>
                <a:lnTo>
                  <a:pt x="16832230" y="0"/>
                </a:lnTo>
                <a:lnTo>
                  <a:pt x="1683223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" b="-3977"/>
            </a:stretch>
          </a:blipFill>
        </p:spPr>
        <p:txBody>
          <a:bodyPr/>
          <a:lstStyle/>
          <a:p>
            <a:endParaRPr lang="en-AS"/>
          </a:p>
        </p:txBody>
      </p:sp>
      <p:sp>
        <p:nvSpPr>
          <p:cNvPr id="6" name="TextBox 6"/>
          <p:cNvSpPr txBox="1"/>
          <p:nvPr/>
        </p:nvSpPr>
        <p:spPr>
          <a:xfrm>
            <a:off x="5902092" y="123676"/>
            <a:ext cx="7088237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Main flow chart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  <p:txBody>
            <a:bodyPr/>
            <a:lstStyle/>
            <a:p>
              <a:endParaRPr lang="en-A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1699766"/>
            <a:ext cx="10482114" cy="6977523"/>
          </a:xfrm>
          <a:custGeom>
            <a:avLst/>
            <a:gdLst/>
            <a:ahLst/>
            <a:cxnLst/>
            <a:rect l="l" t="t" r="r" b="b"/>
            <a:pathLst>
              <a:path w="10482114" h="6977523">
                <a:moveTo>
                  <a:pt x="0" y="0"/>
                </a:moveTo>
                <a:lnTo>
                  <a:pt x="10482114" y="0"/>
                </a:lnTo>
                <a:lnTo>
                  <a:pt x="10482114" y="6977523"/>
                </a:lnTo>
                <a:lnTo>
                  <a:pt x="0" y="69775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449" b="-9449"/>
            </a:stretch>
          </a:blipFill>
        </p:spPr>
        <p:txBody>
          <a:bodyPr/>
          <a:lstStyle/>
          <a:p>
            <a:endParaRPr lang="en-AS"/>
          </a:p>
        </p:txBody>
      </p:sp>
      <p:sp>
        <p:nvSpPr>
          <p:cNvPr id="6" name="TextBox 6"/>
          <p:cNvSpPr txBox="1"/>
          <p:nvPr/>
        </p:nvSpPr>
        <p:spPr>
          <a:xfrm>
            <a:off x="10482114" y="3034159"/>
            <a:ext cx="7805886" cy="3490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Main Class Hierarchy Class Data Members And Member Functions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759</Words>
  <Application>Microsoft Office PowerPoint</Application>
  <PresentationFormat>Custom</PresentationFormat>
  <Paragraphs>174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Raleway Bold</vt:lpstr>
      <vt:lpstr>Calibri</vt:lpstr>
      <vt:lpstr>Arial</vt:lpstr>
      <vt:lpstr>Prata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ppt.pptx</dc:title>
  <dc:creator>RONIN</dc:creator>
  <cp:lastModifiedBy>Naman Upadhyay</cp:lastModifiedBy>
  <cp:revision>2</cp:revision>
  <dcterms:created xsi:type="dcterms:W3CDTF">2006-08-16T00:00:00Z</dcterms:created>
  <dcterms:modified xsi:type="dcterms:W3CDTF">2024-11-20T10:22:11Z</dcterms:modified>
  <dc:identifier>DAGWKZNleA8</dc:identifier>
</cp:coreProperties>
</file>